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9" r:id="rId4"/>
    <p:sldId id="275" r:id="rId5"/>
    <p:sldId id="262" r:id="rId6"/>
    <p:sldId id="282" r:id="rId7"/>
    <p:sldId id="261" r:id="rId8"/>
    <p:sldId id="263" r:id="rId9"/>
    <p:sldId id="277" r:id="rId10"/>
    <p:sldId id="264" r:id="rId11"/>
    <p:sldId id="265" r:id="rId12"/>
    <p:sldId id="271" r:id="rId13"/>
    <p:sldId id="273" r:id="rId14"/>
    <p:sldId id="274" r:id="rId15"/>
    <p:sldId id="279" r:id="rId16"/>
    <p:sldId id="280" r:id="rId17"/>
    <p:sldId id="281" r:id="rId18"/>
    <p:sldId id="278" r:id="rId19"/>
    <p:sldId id="276" r:id="rId20"/>
    <p:sldId id="267" r:id="rId21"/>
    <p:sldId id="269" r:id="rId22"/>
    <p:sldId id="270" r:id="rId23"/>
    <p:sldId id="283" r:id="rId2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99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AC46D77B-A05A-4BC8-898B-1BE12B4A4F5A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D24E240E-B9AA-40A9-A62F-43324DE93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53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CC676-9FA7-425E-A3CF-43C3219120B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6EDF3-F077-4AA2-B870-394549D4B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1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6A1BDF-2AB8-4062-A178-168EF919780A}" type="datetime1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E4C8D9-3526-4B02-80D1-8C4BAB2B1648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4866-B4E7-4A62-B873-F48547FA880F}" type="datetime1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7E5E-D436-4B09-B1C1-A1F3BD28E30D}" type="datetime1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67E9-7FB2-48E2-A57E-2D29118837AE}" type="datetime1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362A-8CD8-4F9D-AA55-E50C7948E966}" type="datetime1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8AF6-B453-488E-A676-2CDA5D25B1B4}" type="datetime1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94A9-3FE3-4F79-BAA7-64E58E153C57}" type="datetime1">
              <a:rPr lang="en-US" smtClean="0"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6161-FACD-4AF7-9DF6-7295A5519A02}" type="datetime1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A34D-9A9F-49F4-9315-731659C7D8B7}" type="datetime1">
              <a:rPr lang="en-US" smtClean="0"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2C4E-7CED-418C-80B3-BE48AF689C35}" type="datetime1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96D16-8B48-487F-9B2C-6F116BDE1A30}" type="datetime1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13A2AF8-493B-44C4-B2AD-8CCD5584CEDC}" type="datetime1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AE4C8D9-3526-4B02-80D1-8C4BAB2B16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icak@bps.go.id" TargetMode="External"/><Relationship Id="rId2" Type="http://schemas.openxmlformats.org/officeDocument/2006/relationships/hyperlink" Target="mailto:febri@stis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mographic-research.org/" TargetMode="External"/><Relationship Id="rId2" Type="http://schemas.openxmlformats.org/officeDocument/2006/relationships/hyperlink" Target="https://doaj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pc2017capetown.iussp.org/about-the-conferenc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ustainabledevelopment.un.org/sdg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nd.org/labor/FLS/IFLS/download.html" TargetMode="External"/><Relationship Id="rId2" Type="http://schemas.openxmlformats.org/officeDocument/2006/relationships/hyperlink" Target="http://dhsprogram.com/data/available-datasets.cf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.worldbank.org/data-catalog/world-development-indicators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d.wikipedia.org/wiki/Bahasa_Inggri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500" dirty="0" err="1" smtClean="0"/>
              <a:t>Penulisan</a:t>
            </a:r>
            <a:r>
              <a:rPr lang="en-US" sz="4500" dirty="0" smtClean="0"/>
              <a:t> </a:t>
            </a:r>
            <a:r>
              <a:rPr lang="en-US" sz="4500" dirty="0" err="1" smtClean="0"/>
              <a:t>Karya</a:t>
            </a:r>
            <a:r>
              <a:rPr lang="en-US" sz="4500" dirty="0" smtClean="0"/>
              <a:t> </a:t>
            </a:r>
            <a:r>
              <a:rPr lang="en-US" sz="4500" dirty="0" err="1" smtClean="0"/>
              <a:t>Ilmiah</a:t>
            </a:r>
            <a:r>
              <a:rPr lang="en-US" sz="4500" dirty="0" smtClean="0"/>
              <a:t> </a:t>
            </a:r>
            <a:r>
              <a:rPr lang="en-US" sz="4500" dirty="0" err="1" smtClean="0"/>
              <a:t>untuk</a:t>
            </a:r>
            <a:r>
              <a:rPr lang="en-US" sz="4500" dirty="0" smtClean="0"/>
              <a:t> </a:t>
            </a:r>
            <a:r>
              <a:rPr lang="en-US" sz="4500" dirty="0" err="1" smtClean="0"/>
              <a:t>Fungsional</a:t>
            </a:r>
            <a:r>
              <a:rPr lang="en-US" sz="4500" dirty="0" smtClean="0"/>
              <a:t> </a:t>
            </a:r>
            <a:r>
              <a:rPr lang="en-US" sz="4500" dirty="0" err="1" smtClean="0"/>
              <a:t>Statistisi</a:t>
            </a:r>
            <a:endParaRPr lang="en-US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Febri</a:t>
            </a:r>
            <a:r>
              <a:rPr lang="en-US" dirty="0" smtClean="0"/>
              <a:t> </a:t>
            </a:r>
            <a:r>
              <a:rPr lang="en-US" dirty="0" err="1" smtClean="0"/>
              <a:t>Wicaksono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febri@stis.ac.id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wicak@bps.go.id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Workshop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Statistisi</a:t>
            </a:r>
            <a:endParaRPr lang="en-US" dirty="0" smtClean="0"/>
          </a:p>
          <a:p>
            <a:r>
              <a:rPr lang="en-US" dirty="0" smtClean="0"/>
              <a:t>Jakarta, 27 </a:t>
            </a:r>
            <a:r>
              <a:rPr lang="en-US" dirty="0" err="1" smtClean="0"/>
              <a:t>Oktober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42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/</a:t>
            </a:r>
            <a:r>
              <a:rPr lang="en-US" dirty="0" err="1" smtClean="0"/>
              <a:t>masalah</a:t>
            </a:r>
            <a:r>
              <a:rPr lang="en-US" dirty="0"/>
              <a:t> → </a:t>
            </a:r>
            <a:r>
              <a:rPr lang="en-US" dirty="0" err="1" smtClean="0"/>
              <a:t>perbanyak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endParaRPr lang="en-US" dirty="0"/>
          </a:p>
          <a:p>
            <a:pPr marL="339725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berbayar</a:t>
            </a:r>
            <a:r>
              <a:rPr lang="en-US" dirty="0" smtClean="0"/>
              <a:t>:</a:t>
            </a:r>
          </a:p>
          <a:p>
            <a:pPr marL="914400" indent="-574675"/>
            <a:r>
              <a:rPr lang="en-US" dirty="0"/>
              <a:t>Directory of Open Access Journals (</a:t>
            </a:r>
            <a:r>
              <a:rPr lang="en-US" dirty="0" smtClean="0"/>
              <a:t>DOAJ)</a:t>
            </a:r>
          </a:p>
          <a:p>
            <a:pPr marL="91440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://doaj.org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914400" indent="-574675"/>
            <a:r>
              <a:rPr lang="en-US" dirty="0" smtClean="0"/>
              <a:t>Demographic Research</a:t>
            </a:r>
            <a:endParaRPr lang="en-US" dirty="0"/>
          </a:p>
          <a:p>
            <a:pPr marL="914400" indent="0">
              <a:buNone/>
            </a:pPr>
            <a:r>
              <a:rPr lang="en-US" dirty="0">
                <a:hlinkClick r:id="rId3"/>
              </a:rPr>
              <a:t>http://www.demographic-research.org/</a:t>
            </a:r>
            <a:endParaRPr lang="en-US" dirty="0" smtClean="0"/>
          </a:p>
          <a:p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/</a:t>
            </a:r>
            <a:r>
              <a:rPr lang="en-US" dirty="0" err="1" smtClean="0"/>
              <a:t>masalah</a:t>
            </a:r>
            <a:endParaRPr lang="en-US" dirty="0" smtClean="0"/>
          </a:p>
          <a:p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→ </a:t>
            </a:r>
            <a:r>
              <a:rPr lang="en-US" dirty="0" err="1" smtClean="0"/>
              <a:t>kembangkan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0A108-08DF-4657-BFF3-AA46BD5EA401}" type="datetime1">
              <a:rPr lang="en-US" smtClean="0"/>
              <a:t>10/27/2016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8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Kualitas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terkini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RPJM</a:t>
            </a:r>
          </a:p>
          <a:p>
            <a:pPr lvl="1"/>
            <a:r>
              <a:rPr lang="en-US" dirty="0"/>
              <a:t>SDGs</a:t>
            </a:r>
          </a:p>
          <a:p>
            <a:pPr lvl="1"/>
            <a:r>
              <a:rPr lang="en-US" dirty="0" smtClean="0">
                <a:hlinkClick r:id="rId2"/>
              </a:rPr>
              <a:t>The </a:t>
            </a:r>
            <a:r>
              <a:rPr lang="en-US" dirty="0">
                <a:hlinkClick r:id="rId2"/>
              </a:rPr>
              <a:t>28</a:t>
            </a:r>
            <a:r>
              <a:rPr lang="en-US" baseline="30000" dirty="0">
                <a:hlinkClick r:id="rId2"/>
              </a:rPr>
              <a:t>th</a:t>
            </a:r>
            <a:r>
              <a:rPr lang="en-US" dirty="0">
                <a:hlinkClick r:id="rId2"/>
              </a:rPr>
              <a:t> International Population Conference of the International Union for the Scientific Study of Population (IUSSP</a:t>
            </a:r>
            <a:r>
              <a:rPr lang="en-US" dirty="0" smtClean="0">
                <a:hlinkClick r:id="rId2"/>
              </a:rPr>
              <a:t>), Cape </a:t>
            </a:r>
            <a:r>
              <a:rPr lang="en-US" dirty="0">
                <a:hlinkClick r:id="rId2"/>
              </a:rPr>
              <a:t>Town, South Africa </a:t>
            </a:r>
            <a:r>
              <a:rPr lang="en-US" b="1" dirty="0" smtClean="0">
                <a:hlinkClick r:id="rId2"/>
              </a:rPr>
              <a:t>29 </a:t>
            </a:r>
            <a:r>
              <a:rPr lang="en-US" b="1" dirty="0">
                <a:hlinkClick r:id="rId2"/>
              </a:rPr>
              <a:t>October to 4 November 2017</a:t>
            </a:r>
            <a:r>
              <a:rPr lang="en-US" dirty="0" smtClean="0">
                <a:hlinkClick r:id="rId2"/>
              </a:rPr>
              <a:t>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Brainstorming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025D-86E7-4DB3-92B7-DCB755127A64}" type="datetime1">
              <a:rPr lang="en-US" smtClean="0"/>
              <a:t>10/27/2016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9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91" y="762000"/>
            <a:ext cx="7899309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5800" y="5562600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https://sustainabledevelopment.un.org/sdgs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81CC-7F9D-4F19-B6B0-E4A4A4D1DA83}" type="datetime1">
              <a:rPr lang="en-US" smtClean="0"/>
              <a:t>10/27/2016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8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057400"/>
            <a:ext cx="7745505" cy="3877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1. Ageing and Intergenerational Relations</a:t>
            </a:r>
          </a:p>
          <a:p>
            <a:pPr marL="0" indent="0">
              <a:buNone/>
            </a:pPr>
            <a:r>
              <a:rPr lang="en-US" sz="2000" dirty="0"/>
              <a:t>2. </a:t>
            </a:r>
            <a:r>
              <a:rPr lang="en-US" sz="2000" dirty="0" err="1"/>
              <a:t>Biodemography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3. Children and Youth</a:t>
            </a:r>
          </a:p>
          <a:p>
            <a:pPr marL="0" indent="0">
              <a:buNone/>
            </a:pPr>
            <a:r>
              <a:rPr lang="en-US" sz="2000" dirty="0"/>
              <a:t>4. Culture, Religion, Language and Demographic </a:t>
            </a:r>
            <a:r>
              <a:rPr lang="en-US" sz="2000" dirty="0" err="1"/>
              <a:t>Behaviours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5. Demographic Methods and Data</a:t>
            </a:r>
          </a:p>
          <a:p>
            <a:pPr marL="0" indent="0">
              <a:buNone/>
            </a:pPr>
            <a:r>
              <a:rPr lang="en-US" sz="2000" dirty="0"/>
              <a:t>6. Education and </a:t>
            </a:r>
            <a:r>
              <a:rPr lang="en-US" sz="2000" dirty="0" err="1"/>
              <a:t>Labour</a:t>
            </a:r>
            <a:r>
              <a:rPr lang="en-US" sz="2000" dirty="0"/>
              <a:t> Force</a:t>
            </a:r>
          </a:p>
          <a:p>
            <a:pPr marL="0" indent="0">
              <a:buNone/>
            </a:pPr>
            <a:r>
              <a:rPr lang="en-US" sz="2000" dirty="0"/>
              <a:t>7. Fertility</a:t>
            </a:r>
          </a:p>
          <a:p>
            <a:pPr marL="0" indent="0">
              <a:buNone/>
            </a:pPr>
            <a:r>
              <a:rPr lang="en-US" sz="2000" dirty="0"/>
              <a:t>8. Gender and Population</a:t>
            </a:r>
          </a:p>
          <a:p>
            <a:pPr marL="0" indent="0">
              <a:buNone/>
            </a:pPr>
            <a:r>
              <a:rPr lang="en-US" sz="2000" dirty="0"/>
              <a:t>9. Health, Mortality and Longevity</a:t>
            </a:r>
          </a:p>
          <a:p>
            <a:pPr marL="0" indent="0">
              <a:buNone/>
            </a:pPr>
            <a:r>
              <a:rPr lang="en-US" sz="2000" dirty="0"/>
              <a:t>10. Historical </a:t>
            </a:r>
            <a:r>
              <a:rPr lang="en-US" sz="2000" dirty="0" smtClean="0"/>
              <a:t>Demography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List of Themes </a:t>
            </a:r>
            <a:r>
              <a:rPr lang="en-US" sz="3000" dirty="0" smtClean="0"/>
              <a:t> IUSSP Conference 2017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E55F-B640-47D9-8E0C-B906E5C430DE}" type="datetime1">
              <a:rPr lang="en-US" smtClean="0"/>
              <a:t>10/27/2016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3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057400"/>
            <a:ext cx="7745505" cy="3877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11</a:t>
            </a:r>
            <a:r>
              <a:rPr lang="en-US" sz="2000" dirty="0"/>
              <a:t>. HIV/AIDS and STIs</a:t>
            </a:r>
          </a:p>
          <a:p>
            <a:pPr marL="0" indent="0">
              <a:buNone/>
            </a:pPr>
            <a:r>
              <a:rPr lang="en-US" sz="2000" dirty="0"/>
              <a:t>12. Marriage and Union Formation</a:t>
            </a:r>
          </a:p>
          <a:p>
            <a:pPr marL="0" indent="0">
              <a:buNone/>
            </a:pPr>
            <a:r>
              <a:rPr lang="en-US" sz="2000" dirty="0"/>
              <a:t>13. Migration and </a:t>
            </a:r>
            <a:r>
              <a:rPr lang="en-US" sz="2000" dirty="0" smtClean="0"/>
              <a:t>Urbanization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14. Population and Development</a:t>
            </a:r>
          </a:p>
          <a:p>
            <a:pPr marL="0" indent="0">
              <a:buNone/>
            </a:pPr>
            <a:r>
              <a:rPr lang="en-US" sz="2000" dirty="0"/>
              <a:t>15. Population and Human Rights</a:t>
            </a:r>
          </a:p>
          <a:p>
            <a:pPr marL="0" indent="0">
              <a:buNone/>
            </a:pPr>
            <a:r>
              <a:rPr lang="en-US" sz="2000" dirty="0"/>
              <a:t>16. Population, Consumption and the Environment</a:t>
            </a:r>
          </a:p>
          <a:p>
            <a:pPr marL="0" indent="0">
              <a:buNone/>
            </a:pPr>
            <a:r>
              <a:rPr lang="en-US" sz="2000" dirty="0"/>
              <a:t>17. Sexuality and Reproductive Health</a:t>
            </a:r>
          </a:p>
          <a:p>
            <a:pPr marL="0" indent="0">
              <a:buNone/>
            </a:pPr>
            <a:r>
              <a:rPr lang="en-US" sz="2000" dirty="0"/>
              <a:t>18. Spatial Demography</a:t>
            </a:r>
          </a:p>
          <a:p>
            <a:pPr marL="0" indent="0">
              <a:buNone/>
            </a:pPr>
            <a:r>
              <a:rPr lang="en-US" sz="2000" dirty="0"/>
              <a:t>19. Population and Policy Challenges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List of Themes </a:t>
            </a:r>
            <a:r>
              <a:rPr lang="en-US" sz="3000" dirty="0" smtClean="0"/>
              <a:t> IUSSP Conference 2017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33C3-C8FC-4AC1-B444-DB66018EE6FC}" type="datetime1">
              <a:rPr lang="en-US" smtClean="0"/>
              <a:t>10/27/2016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7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7772400" cy="685800"/>
          </a:xfrm>
        </p:spPr>
        <p:txBody>
          <a:bodyPr>
            <a:noAutofit/>
          </a:bodyPr>
          <a:lstStyle/>
          <a:p>
            <a:pPr algn="ctr"/>
            <a:r>
              <a:rPr lang="en-US" dirty="0" err="1" smtClean="0"/>
              <a:t>Analisis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D5E4-8AFF-41CB-A0F3-2CB029B3CF37}" type="datetime1">
              <a:rPr lang="en-US" smtClean="0"/>
              <a:t>10/27/2016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057400"/>
            <a:ext cx="7745505" cy="3877815"/>
          </a:xfrm>
        </p:spPr>
        <p:txBody>
          <a:bodyPr>
            <a:noAutofit/>
          </a:bodyPr>
          <a:lstStyle/>
          <a:p>
            <a:r>
              <a:rPr lang="en-US" sz="3000" dirty="0" err="1" smtClean="0"/>
              <a:t>Individu</a:t>
            </a:r>
            <a:endParaRPr lang="en-US" sz="3000" dirty="0" smtClean="0"/>
          </a:p>
          <a:p>
            <a:r>
              <a:rPr lang="en-US" sz="3000" dirty="0" err="1" smtClean="0"/>
              <a:t>Agregat</a:t>
            </a:r>
            <a:r>
              <a:rPr lang="en-US" sz="3000" dirty="0" smtClean="0"/>
              <a:t>:</a:t>
            </a:r>
          </a:p>
          <a:p>
            <a:pPr lvl="1"/>
            <a:r>
              <a:rPr lang="en-US" sz="2800" dirty="0" err="1" smtClean="0"/>
              <a:t>Rumah</a:t>
            </a:r>
            <a:r>
              <a:rPr lang="en-US" sz="2800" dirty="0" smtClean="0"/>
              <a:t> </a:t>
            </a:r>
            <a:r>
              <a:rPr lang="en-US" sz="2800" dirty="0" err="1" smtClean="0"/>
              <a:t>tangga</a:t>
            </a:r>
            <a:endParaRPr lang="en-US" sz="2800" dirty="0" smtClean="0"/>
          </a:p>
          <a:p>
            <a:pPr lvl="1"/>
            <a:r>
              <a:rPr lang="en-US" sz="2800" dirty="0" err="1" smtClean="0"/>
              <a:t>Kabupaten</a:t>
            </a:r>
            <a:r>
              <a:rPr lang="en-US" sz="2800" dirty="0" smtClean="0"/>
              <a:t>/Kota</a:t>
            </a:r>
          </a:p>
          <a:p>
            <a:pPr lvl="1"/>
            <a:r>
              <a:rPr lang="en-US" sz="2800" dirty="0" err="1" smtClean="0"/>
              <a:t>Provinsi</a:t>
            </a:r>
            <a:endParaRPr lang="en-US" sz="2800" dirty="0" smtClean="0"/>
          </a:p>
          <a:p>
            <a:pPr lvl="1"/>
            <a:r>
              <a:rPr lang="en-US" sz="2800" dirty="0" smtClean="0"/>
              <a:t>Nasional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Unit </a:t>
            </a:r>
            <a:r>
              <a:rPr lang="en-US" sz="3000" dirty="0" err="1" smtClean="0"/>
              <a:t>Observasi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33C3-C8FC-4AC1-B444-DB66018EE6FC}" type="datetime1">
              <a:rPr lang="en-US" smtClean="0"/>
              <a:t>10/27/2016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6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057400"/>
            <a:ext cx="7745505" cy="3877815"/>
          </a:xfrm>
        </p:spPr>
        <p:txBody>
          <a:bodyPr>
            <a:noAutofit/>
          </a:bodyPr>
          <a:lstStyle/>
          <a:p>
            <a:r>
              <a:rPr lang="en-US" sz="3000" dirty="0" smtClean="0"/>
              <a:t>Cross Section</a:t>
            </a:r>
          </a:p>
          <a:p>
            <a:r>
              <a:rPr lang="en-US" sz="3000" dirty="0" smtClean="0"/>
              <a:t>Time Series</a:t>
            </a:r>
          </a:p>
          <a:p>
            <a:r>
              <a:rPr lang="en-US" sz="3000" dirty="0" smtClean="0"/>
              <a:t>Panel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err="1" smtClean="0"/>
              <a:t>Tipe</a:t>
            </a:r>
            <a:r>
              <a:rPr lang="en-US" sz="3000" dirty="0" smtClean="0"/>
              <a:t> Data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33C3-C8FC-4AC1-B444-DB66018EE6FC}" type="datetime1">
              <a:rPr lang="en-US" smtClean="0"/>
              <a:t>10/27/2016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5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Primer</a:t>
            </a:r>
          </a:p>
          <a:p>
            <a:r>
              <a:rPr lang="en-US" dirty="0" err="1" smtClean="0"/>
              <a:t>Sekunder</a:t>
            </a:r>
            <a:endParaRPr lang="en-US" dirty="0" smtClean="0"/>
          </a:p>
          <a:p>
            <a:pPr lvl="1"/>
            <a:r>
              <a:rPr lang="en-US" dirty="0" smtClean="0"/>
              <a:t>Data BPS</a:t>
            </a:r>
          </a:p>
          <a:p>
            <a:pPr lvl="1"/>
            <a:r>
              <a:rPr lang="en-US" dirty="0" err="1" smtClean="0"/>
              <a:t>Alternatif</a:t>
            </a:r>
            <a:r>
              <a:rPr lang="en-US" dirty="0" smtClean="0"/>
              <a:t> data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berbayar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SDKI</a:t>
            </a:r>
          </a:p>
          <a:p>
            <a:pPr marL="1150938" lvl="2" indent="0">
              <a:buNone/>
            </a:pPr>
            <a:r>
              <a:rPr lang="en-US" dirty="0">
                <a:hlinkClick r:id="rId2"/>
              </a:rPr>
              <a:t>http://dhsprogram.com/data/available-datasets.cfm</a:t>
            </a:r>
            <a:endParaRPr lang="en-US" dirty="0" smtClean="0"/>
          </a:p>
          <a:p>
            <a:pPr lvl="2"/>
            <a:r>
              <a:rPr lang="en-US" dirty="0" smtClean="0"/>
              <a:t>IFLS</a:t>
            </a:r>
          </a:p>
          <a:p>
            <a:pPr marL="1146175" lvl="2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www.rand.org/labor/FLS/IFLS/download.html</a:t>
            </a:r>
            <a:endParaRPr lang="en-US" dirty="0" smtClean="0"/>
          </a:p>
          <a:p>
            <a:pPr lvl="2"/>
            <a:r>
              <a:rPr lang="en-US" dirty="0" smtClean="0"/>
              <a:t>World Development Indicators</a:t>
            </a:r>
            <a:endParaRPr lang="en-US" dirty="0"/>
          </a:p>
          <a:p>
            <a:pPr marL="1150938" lvl="2" indent="0">
              <a:buNone/>
            </a:pPr>
            <a:r>
              <a:rPr lang="en-US" dirty="0">
                <a:hlinkClick r:id="rId4"/>
              </a:rPr>
              <a:t>http://data.worldbank.org/data-catalog/world-development-indicators</a:t>
            </a:r>
            <a:endParaRPr lang="en-US" dirty="0"/>
          </a:p>
          <a:p>
            <a:pPr marL="1146175" lvl="2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Data </a:t>
            </a:r>
            <a:r>
              <a:rPr lang="en-US" sz="4400" dirty="0" err="1" smtClean="0"/>
              <a:t>Untuk</a:t>
            </a:r>
            <a:r>
              <a:rPr lang="en-US" sz="4400" dirty="0" smtClean="0"/>
              <a:t> </a:t>
            </a:r>
            <a:r>
              <a:rPr lang="en-US" sz="4400" dirty="0" err="1" smtClean="0"/>
              <a:t>Penelitian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85DA-6186-4B1D-B77E-EB621A36D4A1}" type="datetime1">
              <a:rPr lang="en-US" smtClean="0"/>
              <a:t>10/27/2016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7772400" cy="685800"/>
          </a:xfrm>
        </p:spPr>
        <p:txBody>
          <a:bodyPr>
            <a:noAutofit/>
          </a:bodyPr>
          <a:lstStyle/>
          <a:p>
            <a:pPr algn="ctr"/>
            <a:r>
              <a:rPr lang="en-US" sz="3000" dirty="0" err="1" smtClean="0"/>
              <a:t>Beberapa</a:t>
            </a:r>
            <a:r>
              <a:rPr lang="en-US" sz="3000" dirty="0" smtClean="0"/>
              <a:t> </a:t>
            </a:r>
            <a:r>
              <a:rPr lang="en-US" sz="3000" dirty="0" err="1" smtClean="0"/>
              <a:t>Kerangka</a:t>
            </a:r>
            <a:r>
              <a:rPr lang="en-US" sz="3000" dirty="0" smtClean="0"/>
              <a:t> </a:t>
            </a:r>
            <a:r>
              <a:rPr lang="en-US" sz="3000" dirty="0" err="1" smtClean="0"/>
              <a:t>Pikir</a:t>
            </a:r>
            <a:r>
              <a:rPr lang="en-US" sz="3000" dirty="0" smtClean="0"/>
              <a:t> </a:t>
            </a:r>
            <a:r>
              <a:rPr lang="en-US" sz="3000" dirty="0" err="1" smtClean="0"/>
              <a:t>Sederhana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Menganalisa</a:t>
            </a:r>
            <a:r>
              <a:rPr lang="en-US" sz="3000" dirty="0" smtClean="0"/>
              <a:t> </a:t>
            </a:r>
            <a:r>
              <a:rPr lang="en-US" sz="3000" dirty="0" err="1" smtClean="0"/>
              <a:t>Masalah</a:t>
            </a:r>
            <a:r>
              <a:rPr lang="en-US" sz="3000" dirty="0" smtClean="0"/>
              <a:t> </a:t>
            </a:r>
            <a:r>
              <a:rPr lang="en-US" sz="3000" dirty="0" err="1" smtClean="0"/>
              <a:t>Penelitian</a:t>
            </a:r>
            <a:endParaRPr lang="en-US" sz="3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D5E4-8AFF-41CB-A0F3-2CB029B3CF37}" type="datetime1">
              <a:rPr lang="en-US" smtClean="0"/>
              <a:t>10/27/2016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5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Pendayagunaan</a:t>
            </a:r>
            <a:r>
              <a:rPr lang="en-US" dirty="0"/>
              <a:t> </a:t>
            </a:r>
            <a:r>
              <a:rPr lang="en-US" dirty="0" err="1"/>
              <a:t>Aparatur</a:t>
            </a:r>
            <a:r>
              <a:rPr lang="en-US" dirty="0"/>
              <a:t> Negara </a:t>
            </a:r>
            <a:r>
              <a:rPr lang="en-US" dirty="0" err="1"/>
              <a:t>Nomor</a:t>
            </a:r>
            <a:r>
              <a:rPr lang="en-US" dirty="0"/>
              <a:t> 37/KEP/M.PAN/4/2003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STATISTISI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 smtClean="0"/>
              <a:t>Kreditnya</a:t>
            </a:r>
            <a:endParaRPr lang="en-US" dirty="0" smtClean="0"/>
          </a:p>
          <a:p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Kepegawaian</a:t>
            </a:r>
            <a:r>
              <a:rPr lang="en-US" dirty="0"/>
              <a:t> Negara </a:t>
            </a:r>
            <a:r>
              <a:rPr lang="en-US" dirty="0" err="1"/>
              <a:t>Nomor</a:t>
            </a:r>
            <a:r>
              <a:rPr lang="en-US" dirty="0"/>
              <a:t> 003/KS/2003 No.25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smtClean="0"/>
              <a:t>2003</a:t>
            </a:r>
          </a:p>
          <a:p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BPS No. 59 </a:t>
            </a:r>
            <a:r>
              <a:rPr lang="en-US" dirty="0" err="1"/>
              <a:t>Tahun</a:t>
            </a:r>
            <a:r>
              <a:rPr lang="en-US" dirty="0"/>
              <a:t> 2014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 smtClean="0"/>
              <a:t>Statistisi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Stastitisi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3E11-4219-4893-B1C4-00ED15929398}" type="datetime1">
              <a:rPr lang="en-US" smtClean="0"/>
              <a:t>10/27/2016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0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Simple Framework for Fertility Analysis (Freedman</a:t>
            </a:r>
            <a:r>
              <a:rPr lang="id-ID" altLang="en-US" sz="2400" b="1" smtClean="0"/>
              <a:t>, </a:t>
            </a:r>
            <a:r>
              <a:rPr lang="en-US" altLang="en-US" sz="2400" b="1" smtClean="0"/>
              <a:t>1975)</a:t>
            </a:r>
          </a:p>
        </p:txBody>
      </p:sp>
      <p:sp>
        <p:nvSpPr>
          <p:cNvPr id="16387" name="Rectangle 8"/>
          <p:cNvSpPr>
            <a:spLocks noChangeArrowheads="1"/>
          </p:cNvSpPr>
          <p:nvPr/>
        </p:nvSpPr>
        <p:spPr bwMode="auto">
          <a:xfrm>
            <a:off x="457200" y="1219200"/>
            <a:ext cx="18288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 err="1"/>
              <a:t>Struktur</a:t>
            </a:r>
            <a:r>
              <a:rPr lang="en-US" altLang="en-US" b="1" dirty="0"/>
              <a:t> </a:t>
            </a:r>
            <a:r>
              <a:rPr lang="en-US" altLang="en-US" b="1" dirty="0" err="1"/>
              <a:t>Sosial</a:t>
            </a:r>
            <a:r>
              <a:rPr lang="en-US" altLang="en-US" b="1" dirty="0"/>
              <a:t> </a:t>
            </a:r>
          </a:p>
          <a:p>
            <a:pPr eaLnBrk="1" hangingPunct="1"/>
            <a:r>
              <a:rPr lang="en-US" altLang="en-US" b="1" dirty="0" err="1"/>
              <a:t>Ekonomi</a:t>
            </a:r>
            <a:r>
              <a:rPr lang="en-US" altLang="en-US" dirty="0"/>
              <a:t>, </a:t>
            </a:r>
            <a:r>
              <a:rPr lang="en-US" altLang="en-US" dirty="0" err="1"/>
              <a:t>mis</a:t>
            </a:r>
            <a:r>
              <a:rPr lang="en-US" altLang="en-US" dirty="0"/>
              <a:t>:</a:t>
            </a:r>
          </a:p>
          <a:p>
            <a:pPr eaLnBrk="1" hangingPunct="1"/>
            <a:r>
              <a:rPr lang="en-US" altLang="en-US" dirty="0" err="1"/>
              <a:t>Tk</a:t>
            </a:r>
            <a:r>
              <a:rPr lang="en-US" altLang="en-US" dirty="0"/>
              <a:t> </a:t>
            </a:r>
            <a:r>
              <a:rPr lang="en-US" altLang="en-US" dirty="0" err="1"/>
              <a:t>kesehat,KB</a:t>
            </a:r>
            <a:r>
              <a:rPr lang="en-US" altLang="en-US" dirty="0"/>
              <a:t>,</a:t>
            </a:r>
          </a:p>
          <a:p>
            <a:pPr eaLnBrk="1" hangingPunct="1"/>
            <a:r>
              <a:rPr lang="en-US" altLang="en-US" dirty="0" err="1"/>
              <a:t>Tk</a:t>
            </a:r>
            <a:r>
              <a:rPr lang="en-US" altLang="en-US" dirty="0"/>
              <a:t> </a:t>
            </a:r>
            <a:r>
              <a:rPr lang="en-US" altLang="en-US" dirty="0" err="1"/>
              <a:t>pembangun</a:t>
            </a:r>
            <a:endParaRPr lang="en-US" altLang="en-US" dirty="0"/>
          </a:p>
          <a:p>
            <a:pPr eaLnBrk="1" hangingPunct="1"/>
            <a:r>
              <a:rPr lang="en-US" altLang="en-US" dirty="0" err="1"/>
              <a:t>Tk</a:t>
            </a:r>
            <a:r>
              <a:rPr lang="en-US" altLang="en-US" dirty="0"/>
              <a:t> </a:t>
            </a:r>
            <a:r>
              <a:rPr lang="en-US" altLang="en-US" dirty="0" err="1"/>
              <a:t>pendidikan</a:t>
            </a:r>
            <a:r>
              <a:rPr lang="en-US" altLang="en-US" dirty="0"/>
              <a:t>&amp;</a:t>
            </a:r>
          </a:p>
          <a:p>
            <a:pPr eaLnBrk="1" hangingPunct="1"/>
            <a:r>
              <a:rPr lang="en-US" altLang="en-US" dirty="0" err="1"/>
              <a:t>Fasilitas</a:t>
            </a:r>
            <a:endParaRPr lang="en-US" altLang="en-US" dirty="0"/>
          </a:p>
        </p:txBody>
      </p:sp>
      <p:sp>
        <p:nvSpPr>
          <p:cNvPr id="16388" name="Rectangle 9"/>
          <p:cNvSpPr>
            <a:spLocks noChangeArrowheads="1"/>
          </p:cNvSpPr>
          <p:nvPr/>
        </p:nvSpPr>
        <p:spPr bwMode="auto">
          <a:xfrm>
            <a:off x="457200" y="4114800"/>
            <a:ext cx="14478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6389" name="Rectangle 10"/>
          <p:cNvSpPr>
            <a:spLocks noChangeArrowheads="1"/>
          </p:cNvSpPr>
          <p:nvPr/>
        </p:nvSpPr>
        <p:spPr bwMode="auto">
          <a:xfrm>
            <a:off x="3124200" y="1219200"/>
            <a:ext cx="1600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6390" name="Rectangle 11"/>
          <p:cNvSpPr>
            <a:spLocks noChangeArrowheads="1"/>
          </p:cNvSpPr>
          <p:nvPr/>
        </p:nvSpPr>
        <p:spPr bwMode="auto">
          <a:xfrm>
            <a:off x="2743200" y="4191000"/>
            <a:ext cx="18288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6391" name="Rectangle 12"/>
          <p:cNvSpPr>
            <a:spLocks noChangeArrowheads="1"/>
          </p:cNvSpPr>
          <p:nvPr/>
        </p:nvSpPr>
        <p:spPr bwMode="auto">
          <a:xfrm>
            <a:off x="5410200" y="1219200"/>
            <a:ext cx="15240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6392" name="Rectangle 13"/>
          <p:cNvSpPr>
            <a:spLocks noChangeArrowheads="1"/>
          </p:cNvSpPr>
          <p:nvPr/>
        </p:nvSpPr>
        <p:spPr bwMode="auto">
          <a:xfrm>
            <a:off x="5257800" y="4267200"/>
            <a:ext cx="15240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6393" name="Rectangle 15"/>
          <p:cNvSpPr>
            <a:spLocks noChangeArrowheads="1"/>
          </p:cNvSpPr>
          <p:nvPr/>
        </p:nvSpPr>
        <p:spPr bwMode="auto">
          <a:xfrm>
            <a:off x="7239000" y="2667000"/>
            <a:ext cx="9906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6394" name="Rectangle 16"/>
          <p:cNvSpPr>
            <a:spLocks noChangeArrowheads="1"/>
          </p:cNvSpPr>
          <p:nvPr/>
        </p:nvSpPr>
        <p:spPr bwMode="auto">
          <a:xfrm>
            <a:off x="8534400" y="2514600"/>
            <a:ext cx="381000" cy="373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6395" name="Text Box 18"/>
          <p:cNvSpPr txBox="1">
            <a:spLocks noChangeArrowheads="1"/>
          </p:cNvSpPr>
          <p:nvPr/>
        </p:nvSpPr>
        <p:spPr bwMode="auto">
          <a:xfrm>
            <a:off x="457200" y="4259263"/>
            <a:ext cx="1524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Lingkungan</a:t>
            </a:r>
            <a:r>
              <a:rPr lang="en-US" altLang="en-US"/>
              <a:t>:Perbedaan regional dan geografis</a:t>
            </a:r>
          </a:p>
        </p:txBody>
      </p:sp>
      <p:sp>
        <p:nvSpPr>
          <p:cNvPr id="16396" name="Text Box 19"/>
          <p:cNvSpPr txBox="1">
            <a:spLocks noChangeArrowheads="1"/>
          </p:cNvSpPr>
          <p:nvPr/>
        </p:nvSpPr>
        <p:spPr bwMode="auto">
          <a:xfrm>
            <a:off x="3222625" y="1295400"/>
            <a:ext cx="1577975" cy="22907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/>
              <a:t>Karakteristik</a:t>
            </a:r>
            <a:r>
              <a:rPr lang="en-US" altLang="en-US" b="1" dirty="0"/>
              <a:t> </a:t>
            </a:r>
            <a:r>
              <a:rPr lang="en-US" altLang="en-US" b="1" dirty="0" err="1"/>
              <a:t>sosial</a:t>
            </a:r>
            <a:r>
              <a:rPr lang="en-US" altLang="en-US" b="1" dirty="0"/>
              <a:t> </a:t>
            </a:r>
            <a:r>
              <a:rPr lang="en-US" altLang="en-US" b="1" dirty="0" err="1"/>
              <a:t>ekon</a:t>
            </a:r>
            <a:r>
              <a:rPr lang="en-US" altLang="en-US" dirty="0"/>
              <a:t>: status </a:t>
            </a:r>
            <a:r>
              <a:rPr lang="en-US" altLang="en-US" dirty="0" err="1"/>
              <a:t>migrasi</a:t>
            </a:r>
            <a:r>
              <a:rPr lang="en-US" altLang="en-US" dirty="0"/>
              <a:t> </a:t>
            </a:r>
            <a:r>
              <a:rPr lang="en-US" altLang="en-US" dirty="0" err="1"/>
              <a:t>agama,suku</a:t>
            </a:r>
            <a:r>
              <a:rPr lang="en-US" altLang="en-US" dirty="0"/>
              <a:t>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err="1"/>
              <a:t>pendidikan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income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16397" name="Text Box 20"/>
          <p:cNvSpPr txBox="1">
            <a:spLocks noChangeArrowheads="1"/>
          </p:cNvSpPr>
          <p:nvPr/>
        </p:nvSpPr>
        <p:spPr bwMode="auto">
          <a:xfrm>
            <a:off x="2743200" y="4335463"/>
            <a:ext cx="1905000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Karakeristik Biososial</a:t>
            </a:r>
            <a:r>
              <a:rPr lang="en-US" altLang="en-US"/>
              <a:t>: Nutrisi&amp;kes kematian bayi dan anak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98" name="Text Box 21"/>
          <p:cNvSpPr txBox="1">
            <a:spLocks noChangeArrowheads="1"/>
          </p:cNvSpPr>
          <p:nvPr/>
        </p:nvSpPr>
        <p:spPr bwMode="auto">
          <a:xfrm>
            <a:off x="5334000" y="1219200"/>
            <a:ext cx="16764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/>
              <a:t>Perilaku</a:t>
            </a:r>
            <a:r>
              <a:rPr lang="en-US" altLang="en-US" b="1" dirty="0"/>
              <a:t> </a:t>
            </a:r>
            <a:r>
              <a:rPr lang="en-US" altLang="en-US" b="1" dirty="0" err="1"/>
              <a:t>yg</a:t>
            </a:r>
            <a:r>
              <a:rPr lang="en-US" altLang="en-US" b="1" dirty="0"/>
              <a:t> </a:t>
            </a:r>
            <a:r>
              <a:rPr lang="en-US" altLang="en-US" b="1" dirty="0" err="1"/>
              <a:t>berhub</a:t>
            </a:r>
            <a:r>
              <a:rPr lang="en-US" altLang="en-US" b="1" dirty="0"/>
              <a:t> </a:t>
            </a:r>
            <a:r>
              <a:rPr lang="en-US" altLang="en-US" b="1" dirty="0" err="1"/>
              <a:t>dgn</a:t>
            </a:r>
            <a:r>
              <a:rPr lang="en-US" altLang="en-US" b="1" dirty="0"/>
              <a:t> </a:t>
            </a:r>
            <a:r>
              <a:rPr lang="en-US" altLang="en-US" b="1" dirty="0" err="1"/>
              <a:t>besar</a:t>
            </a:r>
            <a:r>
              <a:rPr lang="en-US" altLang="en-US" b="1" dirty="0"/>
              <a:t>, </a:t>
            </a:r>
            <a:r>
              <a:rPr lang="en-US" altLang="en-US" b="1" dirty="0" err="1"/>
              <a:t>struktur</a:t>
            </a:r>
            <a:r>
              <a:rPr lang="en-US" altLang="en-US" b="1" dirty="0"/>
              <a:t> </a:t>
            </a:r>
            <a:r>
              <a:rPr lang="en-US" altLang="en-US" b="1" dirty="0" err="1"/>
              <a:t>dan</a:t>
            </a:r>
            <a:r>
              <a:rPr lang="en-US" altLang="en-US" b="1" dirty="0"/>
              <a:t> </a:t>
            </a:r>
            <a:r>
              <a:rPr lang="en-US" altLang="en-US" b="1" dirty="0" err="1"/>
              <a:t>formasi</a:t>
            </a:r>
            <a:r>
              <a:rPr lang="en-US" altLang="en-US" b="1" dirty="0"/>
              <a:t> </a:t>
            </a:r>
            <a:r>
              <a:rPr lang="en-US" altLang="en-US" b="1" dirty="0" err="1"/>
              <a:t>kel</a:t>
            </a:r>
            <a:r>
              <a:rPr lang="en-US" altLang="en-US" dirty="0"/>
              <a:t>: ideal family size, sex </a:t>
            </a:r>
            <a:r>
              <a:rPr lang="en-US" altLang="en-US" dirty="0" err="1"/>
              <a:t>pref</a:t>
            </a:r>
            <a:r>
              <a:rPr lang="en-US" altLang="en-US" dirty="0"/>
              <a:t>, </a:t>
            </a:r>
            <a:r>
              <a:rPr lang="en-US" altLang="en-US" dirty="0" err="1"/>
              <a:t>biaya</a:t>
            </a:r>
            <a:r>
              <a:rPr lang="en-US" altLang="en-US" dirty="0"/>
              <a:t> </a:t>
            </a:r>
            <a:r>
              <a:rPr lang="en-US" altLang="en-US" dirty="0" err="1"/>
              <a:t>anak</a:t>
            </a:r>
            <a:endParaRPr lang="en-US" altLang="en-US" dirty="0"/>
          </a:p>
        </p:txBody>
      </p:sp>
      <p:sp>
        <p:nvSpPr>
          <p:cNvPr id="16399" name="Text Box 22"/>
          <p:cNvSpPr txBox="1">
            <a:spLocks noChangeArrowheads="1"/>
          </p:cNvSpPr>
          <p:nvPr/>
        </p:nvSpPr>
        <p:spPr bwMode="auto">
          <a:xfrm>
            <a:off x="5334000" y="4343400"/>
            <a:ext cx="1676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Pengetahuan dan perilaku terhadap kontrasepsi</a:t>
            </a:r>
          </a:p>
        </p:txBody>
      </p:sp>
      <p:sp>
        <p:nvSpPr>
          <p:cNvPr id="16400" name="Text Box 23"/>
          <p:cNvSpPr txBox="1">
            <a:spLocks noChangeArrowheads="1"/>
          </p:cNvSpPr>
          <p:nvPr/>
        </p:nvSpPr>
        <p:spPr bwMode="auto">
          <a:xfrm>
            <a:off x="7315200" y="3352800"/>
            <a:ext cx="990600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Proximate Deter minant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/>
              <a:t>variable</a:t>
            </a:r>
            <a:endParaRPr lang="en-US" altLang="en-US"/>
          </a:p>
        </p:txBody>
      </p:sp>
      <p:sp>
        <p:nvSpPr>
          <p:cNvPr id="16401" name="Text Box 24"/>
          <p:cNvSpPr txBox="1">
            <a:spLocks noChangeArrowheads="1"/>
          </p:cNvSpPr>
          <p:nvPr/>
        </p:nvSpPr>
        <p:spPr bwMode="auto">
          <a:xfrm>
            <a:off x="8610600" y="2819400"/>
            <a:ext cx="2286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Fertility</a:t>
            </a:r>
          </a:p>
        </p:txBody>
      </p:sp>
      <p:sp>
        <p:nvSpPr>
          <p:cNvPr id="16402" name="Line 25"/>
          <p:cNvSpPr>
            <a:spLocks noChangeShapeType="1"/>
          </p:cNvSpPr>
          <p:nvPr/>
        </p:nvSpPr>
        <p:spPr bwMode="auto">
          <a:xfrm>
            <a:off x="12192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403" name="Line 26"/>
          <p:cNvSpPr>
            <a:spLocks noChangeShapeType="1"/>
          </p:cNvSpPr>
          <p:nvPr/>
        </p:nvSpPr>
        <p:spPr bwMode="auto">
          <a:xfrm>
            <a:off x="2362200" y="205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404" name="Line 27"/>
          <p:cNvSpPr>
            <a:spLocks noChangeShapeType="1"/>
          </p:cNvSpPr>
          <p:nvPr/>
        </p:nvSpPr>
        <p:spPr bwMode="auto">
          <a:xfrm>
            <a:off x="1981200" y="5105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405" name="Line 28"/>
          <p:cNvSpPr>
            <a:spLocks noChangeShapeType="1"/>
          </p:cNvSpPr>
          <p:nvPr/>
        </p:nvSpPr>
        <p:spPr bwMode="auto">
          <a:xfrm>
            <a:off x="4800600" y="2209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406" name="Line 29"/>
          <p:cNvSpPr>
            <a:spLocks noChangeShapeType="1"/>
          </p:cNvSpPr>
          <p:nvPr/>
        </p:nvSpPr>
        <p:spPr bwMode="auto">
          <a:xfrm>
            <a:off x="38100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407" name="Line 30"/>
          <p:cNvSpPr>
            <a:spLocks noChangeShapeType="1"/>
          </p:cNvSpPr>
          <p:nvPr/>
        </p:nvSpPr>
        <p:spPr bwMode="auto">
          <a:xfrm>
            <a:off x="47244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408" name="Line 31"/>
          <p:cNvSpPr>
            <a:spLocks noChangeShapeType="1"/>
          </p:cNvSpPr>
          <p:nvPr/>
        </p:nvSpPr>
        <p:spPr bwMode="auto">
          <a:xfrm>
            <a:off x="4419600" y="3352800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409" name="Line 32"/>
          <p:cNvSpPr>
            <a:spLocks noChangeShapeType="1"/>
          </p:cNvSpPr>
          <p:nvPr/>
        </p:nvSpPr>
        <p:spPr bwMode="auto">
          <a:xfrm>
            <a:off x="7010400" y="3124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410" name="Line 33"/>
          <p:cNvSpPr>
            <a:spLocks noChangeShapeType="1"/>
          </p:cNvSpPr>
          <p:nvPr/>
        </p:nvSpPr>
        <p:spPr bwMode="auto">
          <a:xfrm>
            <a:off x="6858000" y="4724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411" name="Line 34"/>
          <p:cNvSpPr>
            <a:spLocks noChangeShapeType="1"/>
          </p:cNvSpPr>
          <p:nvPr/>
        </p:nvSpPr>
        <p:spPr bwMode="auto">
          <a:xfrm>
            <a:off x="83058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412" name="Line 35"/>
          <p:cNvSpPr>
            <a:spLocks noChangeShapeType="1"/>
          </p:cNvSpPr>
          <p:nvPr/>
        </p:nvSpPr>
        <p:spPr bwMode="auto">
          <a:xfrm flipV="1">
            <a:off x="3886200" y="83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413" name="Line 36"/>
          <p:cNvSpPr>
            <a:spLocks noChangeShapeType="1"/>
          </p:cNvSpPr>
          <p:nvPr/>
        </p:nvSpPr>
        <p:spPr bwMode="auto">
          <a:xfrm>
            <a:off x="3886200" y="838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414" name="Line 37"/>
          <p:cNvSpPr>
            <a:spLocks noChangeShapeType="1"/>
          </p:cNvSpPr>
          <p:nvPr/>
        </p:nvSpPr>
        <p:spPr bwMode="auto">
          <a:xfrm>
            <a:off x="7924800" y="838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415" name="Line 38"/>
          <p:cNvSpPr>
            <a:spLocks noChangeShapeType="1"/>
          </p:cNvSpPr>
          <p:nvPr/>
        </p:nvSpPr>
        <p:spPr bwMode="auto">
          <a:xfrm>
            <a:off x="3657600" y="594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416" name="Line 39"/>
          <p:cNvSpPr>
            <a:spLocks noChangeShapeType="1"/>
          </p:cNvSpPr>
          <p:nvPr/>
        </p:nvSpPr>
        <p:spPr bwMode="auto">
          <a:xfrm>
            <a:off x="3657600" y="6248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417" name="Line 40"/>
          <p:cNvSpPr>
            <a:spLocks noChangeShapeType="1"/>
          </p:cNvSpPr>
          <p:nvPr/>
        </p:nvSpPr>
        <p:spPr bwMode="auto">
          <a:xfrm flipV="1">
            <a:off x="7772400" y="586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6AA1-C1B1-4D5B-9131-860B4959C8DF}" type="datetime1">
              <a:rPr lang="en-US" smtClean="0"/>
              <a:t>10/27/2016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4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 sz="4000" dirty="0" smtClean="0"/>
              <a:t>Determinan Mortalitas (1)</a:t>
            </a:r>
            <a:endParaRPr lang="en-US" altLang="en-US" sz="4000" dirty="0" smtClean="0"/>
          </a:p>
        </p:txBody>
      </p:sp>
      <p:pic>
        <p:nvPicPr>
          <p:cNvPr id="5735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05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6096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Mosley and Chen, 1984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82218-DD54-4F3A-A770-73D9FBF5DDC8}" type="datetime1">
              <a:rPr lang="en-US" smtClean="0"/>
              <a:t>10/27/2016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5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 sz="4000" dirty="0" smtClean="0"/>
              <a:t>Determinan Mortalitas (2)</a:t>
            </a:r>
            <a:endParaRPr lang="en-US" altLang="en-US" sz="4000" dirty="0" smtClean="0"/>
          </a:p>
        </p:txBody>
      </p:sp>
      <p:pic>
        <p:nvPicPr>
          <p:cNvPr id="583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3820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14400" y="6096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Mosley and Chen, 1984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0F07-BCC4-420F-8EEA-ECB5AD75CE61}" type="datetime1">
              <a:rPr lang="en-US" smtClean="0"/>
              <a:t>10/27/2016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2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A34D-9A9F-49F4-9315-731659C7D8B7}" type="datetime1">
              <a:rPr lang="en-US" smtClean="0"/>
              <a:t>10/27/2016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23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34852" y="2967335"/>
            <a:ext cx="44743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Terima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Kasih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751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Pendidikan</a:t>
            </a:r>
            <a:endParaRPr lang="en-US" dirty="0" smtClean="0"/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 smtClean="0"/>
          </a:p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 smtClean="0"/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Pembuatan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karya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tulis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</a:rPr>
              <a:t>ilmiah</a:t>
            </a:r>
            <a:r>
              <a:rPr lang="en-US" b="1" dirty="0" smtClean="0">
                <a:solidFill>
                  <a:srgbClr val="FF0000"/>
                </a:solidFill>
              </a:rPr>
              <a:t> di </a:t>
            </a:r>
            <a:r>
              <a:rPr lang="en-US" b="1" dirty="0" err="1" smtClean="0">
                <a:solidFill>
                  <a:srgbClr val="FF0000"/>
                </a:solidFill>
              </a:rPr>
              <a:t>bidang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statistik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Penusunan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 smtClean="0"/>
          </a:p>
          <a:p>
            <a:pPr lvl="1"/>
            <a:r>
              <a:rPr lang="en-US" dirty="0" err="1" smtClean="0"/>
              <a:t>Penerjemahan</a:t>
            </a:r>
            <a:r>
              <a:rPr lang="en-US" dirty="0" smtClean="0"/>
              <a:t>/</a:t>
            </a:r>
            <a:r>
              <a:rPr lang="en-US" dirty="0" err="1" smtClean="0"/>
              <a:t>penyaduran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Unsur</a:t>
            </a:r>
            <a:r>
              <a:rPr lang="en-US" sz="4000" dirty="0" smtClean="0"/>
              <a:t> </a:t>
            </a:r>
            <a:r>
              <a:rPr lang="en-US" sz="4000" dirty="0" err="1" smtClean="0"/>
              <a:t>Utama</a:t>
            </a:r>
            <a:r>
              <a:rPr lang="en-US" sz="4000" dirty="0" smtClean="0"/>
              <a:t> AK </a:t>
            </a:r>
            <a:r>
              <a:rPr lang="en-US" sz="4000" dirty="0" err="1" smtClean="0"/>
              <a:t>Statistisi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DC3E-93ED-48D1-8755-413407633854}" type="datetime1">
              <a:rPr lang="en-US" smtClean="0"/>
              <a:t>10/27/2016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Statistisi</a:t>
            </a:r>
            <a:r>
              <a:rPr lang="en-US" dirty="0"/>
              <a:t> Ahli,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PAK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Artinya</a:t>
            </a:r>
            <a:r>
              <a:rPr lang="en-US" dirty="0"/>
              <a:t>,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Statistisi</a:t>
            </a:r>
            <a:r>
              <a:rPr lang="en-US" dirty="0"/>
              <a:t> Ahli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dituntut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Statistisi</a:t>
            </a:r>
            <a:r>
              <a:rPr lang="en-US" dirty="0"/>
              <a:t> Ahli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       </a:t>
            </a:r>
            <a:r>
              <a:rPr lang="en-US" dirty="0" err="1"/>
              <a:t>Statistisi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(III/c), minimal 2 </a:t>
            </a:r>
            <a:r>
              <a:rPr lang="en-US" dirty="0" err="1"/>
              <a:t>poin</a:t>
            </a:r>
            <a:endParaRPr lang="en-US" dirty="0"/>
          </a:p>
          <a:p>
            <a:pPr lvl="1"/>
            <a:r>
              <a:rPr lang="en-US" dirty="0"/>
              <a:t>       </a:t>
            </a:r>
            <a:r>
              <a:rPr lang="en-US" dirty="0" err="1"/>
              <a:t>Statistisi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(III/d), minimal 4 </a:t>
            </a:r>
            <a:r>
              <a:rPr lang="en-US" dirty="0" err="1"/>
              <a:t>poin</a:t>
            </a:r>
            <a:endParaRPr lang="en-US" dirty="0"/>
          </a:p>
          <a:p>
            <a:pPr lvl="1"/>
            <a:r>
              <a:rPr lang="en-US" dirty="0"/>
              <a:t>       </a:t>
            </a:r>
            <a:r>
              <a:rPr lang="en-US" dirty="0" err="1"/>
              <a:t>Statistisi</a:t>
            </a:r>
            <a:r>
              <a:rPr lang="en-US" dirty="0"/>
              <a:t> </a:t>
            </a:r>
            <a:r>
              <a:rPr lang="en-US" dirty="0" err="1"/>
              <a:t>Madya</a:t>
            </a:r>
            <a:r>
              <a:rPr lang="en-US" dirty="0"/>
              <a:t> (IV/a), minimal 6 </a:t>
            </a:r>
            <a:r>
              <a:rPr lang="en-US" dirty="0" err="1"/>
              <a:t>poin</a:t>
            </a:r>
            <a:endParaRPr lang="en-US" dirty="0"/>
          </a:p>
          <a:p>
            <a:pPr lvl="1"/>
            <a:r>
              <a:rPr lang="en-US" dirty="0"/>
              <a:t>       </a:t>
            </a:r>
            <a:r>
              <a:rPr lang="en-US" dirty="0" err="1"/>
              <a:t>Statistisi</a:t>
            </a:r>
            <a:r>
              <a:rPr lang="en-US" dirty="0"/>
              <a:t> </a:t>
            </a:r>
            <a:r>
              <a:rPr lang="en-US" dirty="0" err="1"/>
              <a:t>Madya</a:t>
            </a:r>
            <a:r>
              <a:rPr lang="en-US" dirty="0"/>
              <a:t> (IV/b), minimal 8 </a:t>
            </a:r>
            <a:r>
              <a:rPr lang="en-US" dirty="0" err="1"/>
              <a:t>poin</a:t>
            </a:r>
            <a:endParaRPr lang="en-US" dirty="0"/>
          </a:p>
          <a:p>
            <a:pPr lvl="1"/>
            <a:r>
              <a:rPr lang="en-US" dirty="0"/>
              <a:t>       </a:t>
            </a:r>
            <a:r>
              <a:rPr lang="en-US" dirty="0" err="1"/>
              <a:t>Statistisi</a:t>
            </a:r>
            <a:r>
              <a:rPr lang="en-US" dirty="0"/>
              <a:t> </a:t>
            </a:r>
            <a:r>
              <a:rPr lang="en-US" dirty="0" err="1"/>
              <a:t>Madya</a:t>
            </a:r>
            <a:r>
              <a:rPr lang="en-US" dirty="0"/>
              <a:t> (IV/c), minimal 10 </a:t>
            </a:r>
            <a:r>
              <a:rPr lang="en-US" dirty="0" err="1"/>
              <a:t>poin</a:t>
            </a:r>
            <a:endParaRPr lang="en-US" dirty="0"/>
          </a:p>
          <a:p>
            <a:pPr lvl="1"/>
            <a:r>
              <a:rPr lang="en-US" dirty="0"/>
              <a:t>       </a:t>
            </a:r>
            <a:r>
              <a:rPr lang="en-US" dirty="0" err="1"/>
              <a:t>Statistisi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(IV/d), minimal 12 </a:t>
            </a:r>
            <a:r>
              <a:rPr lang="en-US" dirty="0" err="1"/>
              <a:t>poin</a:t>
            </a:r>
            <a:endParaRPr lang="en-US" dirty="0"/>
          </a:p>
          <a:p>
            <a:pPr lvl="1"/>
            <a:r>
              <a:rPr lang="en-US" dirty="0"/>
              <a:t>       </a:t>
            </a:r>
            <a:r>
              <a:rPr lang="en-US" dirty="0" err="1"/>
              <a:t>Statistisi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(IV/e), minimal 14 </a:t>
            </a:r>
            <a:r>
              <a:rPr lang="en-US" dirty="0" err="1"/>
              <a:t>poin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B364-EC04-4795-A7B9-BDCA7B426E76}" type="datetime1">
              <a:rPr lang="en-US" smtClean="0"/>
              <a:t>10/27/2016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3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62C1-B094-4246-914F-D659F3B0FE84}" type="datetime1">
              <a:rPr lang="en-US" smtClean="0"/>
              <a:t>10/27/2016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0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Karya</a:t>
            </a:r>
            <a:r>
              <a:rPr lang="en-US" b="1" dirty="0"/>
              <a:t> </a:t>
            </a:r>
            <a:r>
              <a:rPr lang="en-US" b="1" dirty="0" err="1"/>
              <a:t>ilmiah</a:t>
            </a:r>
            <a:r>
              <a:rPr lang="en-US" dirty="0"/>
              <a:t> (</a:t>
            </a:r>
            <a:r>
              <a:rPr lang="en-US" dirty="0" err="1">
                <a:hlinkClick r:id="rId2" tooltip="Bahasa Inggris"/>
              </a:rPr>
              <a:t>bahasa</a:t>
            </a:r>
            <a:r>
              <a:rPr lang="en-US" dirty="0">
                <a:hlinkClick r:id="rId2" tooltip="Bahasa Inggris"/>
              </a:rPr>
              <a:t> </a:t>
            </a:r>
            <a:r>
              <a:rPr lang="en-US" dirty="0" err="1">
                <a:hlinkClick r:id="rId2" tooltip="Bahasa Inggris"/>
              </a:rPr>
              <a:t>Inggris</a:t>
            </a:r>
            <a:r>
              <a:rPr lang="en-US" dirty="0"/>
              <a:t>: </a:t>
            </a:r>
            <a:r>
              <a:rPr lang="en-US" i="1" dirty="0"/>
              <a:t>scientific paper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diterbitkan</a:t>
            </a:r>
            <a:r>
              <a:rPr lang="en-US" dirty="0"/>
              <a:t> yang </a:t>
            </a:r>
            <a:r>
              <a:rPr lang="en-US" dirty="0" err="1"/>
              <a:t>memaparkan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pengkajian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keilmuan</a:t>
            </a:r>
            <a:r>
              <a:rPr lang="en-US" dirty="0"/>
              <a:t> yang </a:t>
            </a:r>
            <a:r>
              <a:rPr lang="en-US" dirty="0" err="1"/>
              <a:t>dikukuhkan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ditaati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keilmuan</a:t>
            </a:r>
            <a:r>
              <a:rPr lang="en-US" dirty="0"/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67E9-7FB2-48E2-A57E-2D29118837AE}" type="datetime1">
              <a:rPr lang="en-US" smtClean="0"/>
              <a:t>10/27/2016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Logis</a:t>
            </a:r>
            <a:endParaRPr lang="en-US" dirty="0" smtClean="0"/>
          </a:p>
          <a:p>
            <a:r>
              <a:rPr lang="en-US" dirty="0" err="1" smtClean="0"/>
              <a:t>Sistematis</a:t>
            </a:r>
            <a:endParaRPr lang="en-US" dirty="0" smtClean="0"/>
          </a:p>
          <a:p>
            <a:r>
              <a:rPr lang="en-US" dirty="0" err="1" smtClean="0"/>
              <a:t>Objektif</a:t>
            </a:r>
            <a:endParaRPr lang="en-US" dirty="0" smtClean="0"/>
          </a:p>
          <a:p>
            <a:r>
              <a:rPr lang="en-US" dirty="0" err="1" smtClean="0"/>
              <a:t>Kebenarannya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endParaRPr lang="en-US" dirty="0" smtClean="0"/>
          </a:p>
          <a:p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7910-C31F-4A33-9995-79CB9F137BEE}" type="datetime1">
              <a:rPr lang="en-US" smtClean="0"/>
              <a:t>10/27/2016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 smtClean="0"/>
          </a:p>
          <a:p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 smtClean="0"/>
          </a:p>
          <a:p>
            <a:r>
              <a:rPr lang="en-US" dirty="0" err="1" smtClean="0"/>
              <a:t>Metode</a:t>
            </a:r>
            <a:endParaRPr lang="en-US" dirty="0" smtClean="0"/>
          </a:p>
          <a:p>
            <a:r>
              <a:rPr lang="en-US" dirty="0" err="1" smtClean="0"/>
              <a:t>Pembahasan</a:t>
            </a:r>
            <a:endParaRPr lang="en-US" dirty="0" smtClean="0"/>
          </a:p>
          <a:p>
            <a:r>
              <a:rPr lang="en-US" dirty="0" err="1" smtClean="0"/>
              <a:t>Kesimpulan</a:t>
            </a:r>
            <a:r>
              <a:rPr lang="en-US" dirty="0" smtClean="0"/>
              <a:t> &amp; Saran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D861-C7DB-4332-98BE-96EA984406AF}" type="datetime1">
              <a:rPr lang="en-US" smtClean="0"/>
              <a:t>10/27/2016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3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 smtClean="0"/>
              <a:t>terbatas</a:t>
            </a:r>
            <a:endParaRPr lang="en-US" dirty="0" smtClean="0"/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berkembangnya</a:t>
            </a:r>
            <a:r>
              <a:rPr lang="en-US" dirty="0"/>
              <a:t> </a:t>
            </a:r>
            <a:r>
              <a:rPr lang="en-US" dirty="0" smtClean="0"/>
              <a:t>ide</a:t>
            </a:r>
          </a:p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rendahnya</a:t>
            </a:r>
            <a:r>
              <a:rPr lang="en-US" dirty="0"/>
              <a:t> </a:t>
            </a:r>
            <a:r>
              <a:rPr lang="en-US" dirty="0" err="1"/>
              <a:t>motivasi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err="1"/>
              <a:t>Faktor</a:t>
            </a:r>
            <a:r>
              <a:rPr lang="en-US" sz="3000" dirty="0"/>
              <a:t> </a:t>
            </a:r>
            <a:r>
              <a:rPr lang="en-US" sz="3000" dirty="0" err="1"/>
              <a:t>penghambat</a:t>
            </a:r>
            <a:r>
              <a:rPr lang="en-US" sz="3000" dirty="0"/>
              <a:t> </a:t>
            </a:r>
            <a:r>
              <a:rPr lang="en-US" sz="3000" dirty="0" err="1"/>
              <a:t>penulisan</a:t>
            </a:r>
            <a:r>
              <a:rPr lang="en-US" sz="3000" dirty="0"/>
              <a:t> </a:t>
            </a:r>
            <a:r>
              <a:rPr lang="en-US" sz="3000" dirty="0" err="1"/>
              <a:t>karya</a:t>
            </a:r>
            <a:r>
              <a:rPr lang="en-US" sz="3000" dirty="0"/>
              <a:t> </a:t>
            </a:r>
            <a:r>
              <a:rPr lang="en-US" sz="3000" dirty="0" err="1"/>
              <a:t>tulis</a:t>
            </a:r>
            <a:r>
              <a:rPr lang="en-US" sz="3000" dirty="0"/>
              <a:t> </a:t>
            </a:r>
            <a:r>
              <a:rPr lang="en-US" sz="3000" dirty="0" err="1"/>
              <a:t>ilmiah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B634-69FF-4960-9FED-071960509998}" type="datetime1">
              <a:rPr lang="en-US" smtClean="0"/>
              <a:t>10/27/2016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C8D9-3526-4B02-80D1-8C4BAB2B16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9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1820</TotalTime>
  <Words>649</Words>
  <Application>Microsoft Office PowerPoint</Application>
  <PresentationFormat>On-screen Show (4:3)</PresentationFormat>
  <Paragraphs>174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Hardcover</vt:lpstr>
      <vt:lpstr>Penulisan Karya Ilmiah untuk Fungsional Statistisi</vt:lpstr>
      <vt:lpstr>Mengapa Stastitisi perlu Membuat Karya Ilmiah?</vt:lpstr>
      <vt:lpstr>Unsur Utama AK Statistisi</vt:lpstr>
      <vt:lpstr>PowerPoint Presentation</vt:lpstr>
      <vt:lpstr>Karya Ilmiah</vt:lpstr>
      <vt:lpstr>Karya Ilmiah</vt:lpstr>
      <vt:lpstr>Ciri-Ciri Karya Ilmiah</vt:lpstr>
      <vt:lpstr>Kerangka Karya Ilmiah</vt:lpstr>
      <vt:lpstr>Faktor penghambat penulisan karya tulis ilmiah</vt:lpstr>
      <vt:lpstr>Tips Menulis Karya Ilmiah</vt:lpstr>
      <vt:lpstr>Brainstorming Topik Penelitian</vt:lpstr>
      <vt:lpstr>PowerPoint Presentation</vt:lpstr>
      <vt:lpstr>List of Themes  IUSSP Conference 2017</vt:lpstr>
      <vt:lpstr>List of Themes  IUSSP Conference 2017</vt:lpstr>
      <vt:lpstr>Analisis Data</vt:lpstr>
      <vt:lpstr>Unit Observasi</vt:lpstr>
      <vt:lpstr>Tipe Data</vt:lpstr>
      <vt:lpstr>Data Untuk Penelitian</vt:lpstr>
      <vt:lpstr>Beberapa Kerangka Pikir Sederhana untuk Menganalisa Masalah Penelitian</vt:lpstr>
      <vt:lpstr>Simple Framework for Fertility Analysis (Freedman, 1975)</vt:lpstr>
      <vt:lpstr>Determinan Mortalitas (1)</vt:lpstr>
      <vt:lpstr>Determinan Mortalitas (2)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Penulisan Karya Ilmiah untuk Fungsional Statistisi</dc:title>
  <dc:creator>BPS</dc:creator>
  <cp:lastModifiedBy>User</cp:lastModifiedBy>
  <cp:revision>22</cp:revision>
  <cp:lastPrinted>2016-10-26T08:21:53Z</cp:lastPrinted>
  <dcterms:created xsi:type="dcterms:W3CDTF">2016-10-25T03:34:56Z</dcterms:created>
  <dcterms:modified xsi:type="dcterms:W3CDTF">2016-10-27T01:18:09Z</dcterms:modified>
</cp:coreProperties>
</file>